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sldIdLst>
    <p:sldId id="413" r:id="rId2"/>
    <p:sldId id="415" r:id="rId3"/>
    <p:sldId id="416" r:id="rId4"/>
    <p:sldId id="417" r:id="rId5"/>
    <p:sldId id="434" r:id="rId6"/>
    <p:sldId id="418" r:id="rId7"/>
    <p:sldId id="420" r:id="rId8"/>
    <p:sldId id="421" r:id="rId9"/>
    <p:sldId id="435" r:id="rId10"/>
    <p:sldId id="423" r:id="rId11"/>
    <p:sldId id="424" r:id="rId12"/>
    <p:sldId id="436" r:id="rId13"/>
    <p:sldId id="425" r:id="rId14"/>
    <p:sldId id="426" r:id="rId15"/>
    <p:sldId id="437" r:id="rId16"/>
    <p:sldId id="428" r:id="rId17"/>
    <p:sldId id="43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>
      <p:cViewPr varScale="1">
        <p:scale>
          <a:sx n="46" d="100"/>
          <a:sy n="46" d="100"/>
        </p:scale>
        <p:origin x="1452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1048727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0FA63-E2CF-4F6E-B898-AFDB854DFDA8}" type="datetimeFigureOut">
              <a:rPr lang="en-IN" smtClean="0"/>
              <a:pPr/>
              <a:t>30-01-2021</a:t>
            </a:fld>
            <a:endParaRPr lang="en-IN" dirty="0"/>
          </a:p>
        </p:txBody>
      </p:sp>
      <p:sp>
        <p:nvSpPr>
          <p:cNvPr id="1048728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1048729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1048730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1048731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4FE56-7943-46BC-906A-2DEAFF4C783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98871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r>
              <a:rPr lang="en-US" smtClean="0"/>
              <a:t>Date:23/02/2016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034A4EC-2392-4C11-8F58-67CECBF4DD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ctrTitle"/>
          </p:nvPr>
        </p:nvSpPr>
        <p:spPr>
          <a:xfrm>
            <a:off x="3429000" y="2667000"/>
            <a:ext cx="4800600" cy="5040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b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Quinolones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Fluroquinolones</a:t>
            </a:r>
            <a:endParaRPr lang="en-IN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048612" name="TextBox 23"/>
          <p:cNvSpPr txBox="1"/>
          <p:nvPr/>
        </p:nvSpPr>
        <p:spPr>
          <a:xfrm>
            <a:off x="5791200" y="4800600"/>
            <a:ext cx="213360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Mrs.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radnya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Jagtap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01357"/>
            <a:ext cx="1523999" cy="160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704550"/>
            <a:ext cx="1242178" cy="1147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29906"/>
            <a:ext cx="1523999" cy="160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IN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IN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2600" dirty="0"/>
          </a:p>
          <a:p>
            <a:endParaRPr lang="en-IN" sz="2600" dirty="0"/>
          </a:p>
        </p:txBody>
      </p:sp>
      <p:sp>
        <p:nvSpPr>
          <p:cNvPr id="104865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10</a:t>
            </a:fld>
            <a:endParaRPr lang="en-IN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01" y="548679"/>
            <a:ext cx="7541699" cy="559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Content Placeholder 2"/>
          <p:cNvSpPr>
            <a:spLocks noGrp="1"/>
          </p:cNvSpPr>
          <p:nvPr>
            <p:ph idx="1"/>
          </p:nvPr>
        </p:nvSpPr>
        <p:spPr>
          <a:xfrm>
            <a:off x="448214" y="157256"/>
            <a:ext cx="8228242" cy="64400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Mechanism of action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Fluoroquinolones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Bind to the A-subunit od DNA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gyrase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prevents the binding of substrate to the active site of DNA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gyrase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Absence of formation of enzyme –substrate complex.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Blocked of unwinding of double- stranded DNA into a single      stranded structure 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Prevention of synthesis of  RNA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Inhibition of bacterial protein synthesis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Antimicrobial activity</a:t>
            </a:r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11</a:t>
            </a:fld>
            <a:endParaRPr lang="en-IN"/>
          </a:p>
        </p:txBody>
      </p:sp>
      <p:sp>
        <p:nvSpPr>
          <p:cNvPr id="10" name="Down Arrow 9"/>
          <p:cNvSpPr/>
          <p:nvPr/>
        </p:nvSpPr>
        <p:spPr>
          <a:xfrm>
            <a:off x="4653391" y="5808904"/>
            <a:ext cx="242316" cy="295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Down Arrow 10"/>
          <p:cNvSpPr/>
          <p:nvPr/>
        </p:nvSpPr>
        <p:spPr>
          <a:xfrm>
            <a:off x="4643396" y="5074357"/>
            <a:ext cx="242316" cy="295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Down Arrow 11"/>
          <p:cNvSpPr/>
          <p:nvPr/>
        </p:nvSpPr>
        <p:spPr>
          <a:xfrm>
            <a:off x="4643396" y="4405797"/>
            <a:ext cx="242316" cy="295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Down Arrow 12"/>
          <p:cNvSpPr/>
          <p:nvPr/>
        </p:nvSpPr>
        <p:spPr>
          <a:xfrm>
            <a:off x="4587105" y="3568905"/>
            <a:ext cx="242316" cy="295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Down Arrow 13"/>
          <p:cNvSpPr/>
          <p:nvPr/>
        </p:nvSpPr>
        <p:spPr>
          <a:xfrm>
            <a:off x="4565381" y="2906095"/>
            <a:ext cx="242316" cy="295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Down Arrow 14"/>
          <p:cNvSpPr/>
          <p:nvPr/>
        </p:nvSpPr>
        <p:spPr>
          <a:xfrm>
            <a:off x="4587105" y="2204864"/>
            <a:ext cx="242316" cy="295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Resistance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12</a:t>
            </a:fld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2132856"/>
            <a:ext cx="79270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Mutation in target enzyme: drug loose affinity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Change in the permeability of drug in organism.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Protection of DNA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gyrase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by some protein .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54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13</a:t>
            </a:fld>
            <a:endParaRPr lang="en-IN"/>
          </a:p>
        </p:txBody>
      </p:sp>
      <p:sp>
        <p:nvSpPr>
          <p:cNvPr id="1048654" name="Content Placeholder 2"/>
          <p:cNvSpPr>
            <a:spLocks noGrp="1"/>
          </p:cNvSpPr>
          <p:nvPr>
            <p:ph type="body" idx="4294967295"/>
          </p:nvPr>
        </p:nvSpPr>
        <p:spPr>
          <a:xfrm>
            <a:off x="250825" y="333375"/>
            <a:ext cx="8281615" cy="6408738"/>
          </a:xfrm>
        </p:spPr>
        <p:txBody>
          <a:bodyPr>
            <a:normAutofit fontScale="99167"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Pharmacokinetics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Absorption :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Well absorbed orally with bioavailability </a:t>
            </a:r>
          </a:p>
          <a:p>
            <a:pPr marL="6858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80-95% orally.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Distribution :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Widely distributed in body fluids and tissues but limited CSF penetration . It can pass the placenta reaching to the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foetus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Half life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3-8 hours in serum .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Elimination :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30-50% from urine by tubular secretion or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glomercular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filtration and some amount in bile- faces.</a:t>
            </a:r>
          </a:p>
          <a:p>
            <a:pPr marL="0" indent="0">
              <a:buNone/>
            </a:pPr>
            <a:endParaRPr lang="en-US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07504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Uses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7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6093296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GIT infection 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Enteric fever: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potentially fatal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multisystemic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illness caused primarily by salmonella species.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Bacterial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Diarrhoea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caused by campylobacter and salmonellae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Skin &amp; soft tissue infections: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Infected ulcers :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shallow wound that develops on the skin.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Infected burns : 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coloured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warm to touch due to an infection.</a:t>
            </a:r>
          </a:p>
          <a:p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Gonorrhea :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venereal disease involving inflammatory discharge from the urethra or vagina.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Tuberculosis :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Infection bacterial disease characterized by the white part of the eye and the inner surface of the eyelid. </a:t>
            </a:r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700808"/>
            <a:ext cx="7024744" cy="108012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UTI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Respiratory tract infection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7664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/>
          <a:lstStyle/>
          <a:p>
            <a:r>
              <a:rPr lang="en-US" sz="3600" dirty="0" smtClean="0"/>
              <a:t>Adverse Effects</a:t>
            </a:r>
            <a:endParaRPr lang="en-IN" sz="3600" dirty="0"/>
          </a:p>
        </p:txBody>
      </p:sp>
      <p:sp>
        <p:nvSpPr>
          <p:cNvPr id="1048662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5073427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Quinolones may displace the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neuro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inhibitor GABA, resulting in CNS stimulants </a:t>
            </a:r>
          </a:p>
          <a:p>
            <a:pPr algn="just"/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Dizziness 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Headache 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Insomnia </a:t>
            </a:r>
          </a:p>
          <a:p>
            <a:pPr algn="just"/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Restlessness</a:t>
            </a:r>
          </a:p>
          <a:p>
            <a:pPr algn="just"/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Phototoxicity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Skin damage after exposure to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uv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light due to toxic reaction.</a:t>
            </a:r>
          </a:p>
          <a:p>
            <a:pPr marL="0" indent="0" algn="just">
              <a:buNone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These included second degree burns, discoloration and  sometimes permanent discoloration and scarring of the skin.</a:t>
            </a:r>
          </a:p>
          <a:p>
            <a:pPr marL="0" indent="0" algn="just">
              <a:buNone/>
            </a:pPr>
            <a:endParaRPr 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Other common side effects are: </a:t>
            </a:r>
          </a:p>
          <a:p>
            <a:pPr marL="0" indent="0" algn="just">
              <a:buNone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Nausea </a:t>
            </a:r>
          </a:p>
          <a:p>
            <a:pPr marL="0" indent="0" algn="just">
              <a:buNone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vomiting </a:t>
            </a:r>
          </a:p>
          <a:p>
            <a:pPr marL="0" indent="0" algn="just">
              <a:buNone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Anorexia </a:t>
            </a:r>
          </a:p>
          <a:p>
            <a:pPr marL="0" indent="0" algn="just">
              <a:buNone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Diarrhea.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6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/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INTERACTION</a:t>
            </a:r>
            <a:endParaRPr lang="en-IN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8668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301608" cy="504056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NSAID :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enhance the CNS toxicity of quinolones.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Theophylline , Caffeine or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Warfarine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plasma concentration is increased by ciprofloxacin.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Antacid or iron salts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reduce the absorption of quinolones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CI: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Pregnancy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Age below 18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Arrythmia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&amp; Iron preparations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Theophylline toxicity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6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17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title"/>
          </p:nvPr>
        </p:nvSpPr>
        <p:spPr>
          <a:xfrm>
            <a:off x="1331640" y="692696"/>
            <a:ext cx="4176464" cy="576064"/>
          </a:xfrm>
        </p:spPr>
        <p:txBody>
          <a:bodyPr/>
          <a:lstStyle/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INTRODUTION</a:t>
            </a:r>
            <a:endParaRPr lang="en-IN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90465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The quinolones are a family of </a:t>
            </a:r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ynthetic, broad-spectrum antibiotic with bacterial activity.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The term quinolone refers to potent synthetic chemotherapeutic antibacterial agent.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0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Classification</a:t>
            </a:r>
            <a:endParaRPr lang="en-IN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8615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147248" cy="5433467"/>
          </a:xfrm>
        </p:spPr>
        <p:txBody>
          <a:bodyPr>
            <a:normAutofit lnSpcReduction="10000"/>
          </a:bodyPr>
          <a:lstStyle/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Quinolones (1</a:t>
            </a:r>
            <a:r>
              <a:rPr lang="en-US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generation ): e.g. Norfloxacin, Ciprofloxacin,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Ofloxacin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Pefloxacin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High protein bound 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Mostly used in UTI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generation: Levofloxacin,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Moxifloxacin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Gemifloxacin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Prulifloxacin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Lomefloxacin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Sparfloxacin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Modified 1</a:t>
            </a:r>
            <a:r>
              <a:rPr lang="en-US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generation quinolones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Not highly protein bound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wide distribution to urine and other tissues.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Limited CSF penetration.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>
          <a:xfrm>
            <a:off x="722313" y="260648"/>
            <a:ext cx="7772400" cy="547260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tx1"/>
                </a:solidFill>
              </a:rPr>
              <a:t/>
            </a:r>
            <a:br>
              <a:rPr lang="en-US" sz="2000" b="1" dirty="0" smtClean="0">
                <a:solidFill>
                  <a:schemeClr val="tx1"/>
                </a:solidFill>
              </a:rPr>
            </a:br>
            <a:endParaRPr lang="en-IN" sz="2000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                   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48623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4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755576" y="1052736"/>
            <a:ext cx="76328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first generation agents include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Cinoxacin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Nalidixic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acid, which are the oldest and least often used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quinolons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Because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minimal serum levels are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achieved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use of these drugs has been restricted to the treatment of uncomplicated urinary tract infections.</a:t>
            </a:r>
            <a:b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They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are more susceptible to the development of bacterial resistance.</a:t>
            </a:r>
            <a:b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These agents are not recommended for use in patients with poor renal function because of significantly urine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concentration.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84365" y="533400"/>
            <a:ext cx="42448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st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Generation quinolones</a:t>
            </a:r>
            <a:endParaRPr lang="en-I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71600"/>
            <a:ext cx="7488832" cy="439174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second-generation quinolones have increased gram-negative activity ,as well as some gram-positive pathogen coverage.</a:t>
            </a:r>
            <a:b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Compared with first-generation drugs, these agents have broader clinical urinary tract infection and pyelonephritis, sexually transmitted diseases, selected pneumonias and skin infection.</a:t>
            </a:r>
            <a:b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Ciprofloxacin and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ofloxacin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are the most widely used because of their availability in oral and intravenous formulations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 </a:t>
            </a:r>
            <a:endParaRPr lang="en-IN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608" y="764704"/>
            <a:ext cx="5400600" cy="576064"/>
          </a:xfrm>
        </p:spPr>
        <p:txBody>
          <a:bodyPr>
            <a:normAutofit lnSpcReduction="10000"/>
          </a:bodyPr>
          <a:lstStyle/>
          <a:p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Generation quinolones</a:t>
            </a:r>
            <a:endParaRPr lang="en-IN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746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1259632" y="457200"/>
            <a:ext cx="3083768" cy="739552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Newer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Quinolones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I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5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424936" cy="5472608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Trovafloxacin : 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 current member, adds significant antimicrobial activity against anaerobes while maintaining the gram-positive and gram-negative activity of the second-generation quinolones species comparable to that of ciprofloxacin.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Because of concern about hepatotoxicity , trovafloxacin theory infections requiring inpatient treatment and the drug should be taken for no longer 14 days.</a:t>
            </a:r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Content Placeholder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559748"/>
          </a:xfrm>
        </p:spPr>
        <p:txBody>
          <a:bodyPr>
            <a:normAutofit fontScale="95833"/>
          </a:bodyPr>
          <a:lstStyle/>
          <a:p>
            <a:pPr marL="0" indent="0">
              <a:buNone/>
            </a:pPr>
            <a:r>
              <a:rPr lang="en-US" sz="3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marL="0" indent="0">
              <a:buNone/>
            </a:pPr>
            <a:r>
              <a:rPr lang="en-US" sz="3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FLUOROQUINOLONES</a:t>
            </a:r>
          </a:p>
          <a:p>
            <a:pPr marL="0" indent="0">
              <a:buNone/>
            </a:pP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fluoroquinolones are a relatively new group of antibiotics 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They were first introduced in 1986,but they are really modified quinolones , a class of antibiotics, whose accidental discovery occurred in the early 1960.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7</a:t>
            </a:fld>
            <a:endParaRPr lang="en-I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038600"/>
            <a:ext cx="2884384" cy="1567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3733800" cy="504056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Mechanism of action</a:t>
            </a:r>
            <a:endParaRPr lang="en-IN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8064896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8645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9</a:t>
            </a:fld>
            <a:endParaRPr lang="en-IN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7488832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515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2033</TotalTime>
  <Words>639</Words>
  <Application>Microsoft Office PowerPoint</Application>
  <PresentationFormat>On-screen Show (4:3)</PresentationFormat>
  <Paragraphs>141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Century Gothic</vt:lpstr>
      <vt:lpstr>Times New Roman</vt:lpstr>
      <vt:lpstr>Wingdings</vt:lpstr>
      <vt:lpstr>Wingdings 2</vt:lpstr>
      <vt:lpstr>Austin</vt:lpstr>
      <vt:lpstr>                Quinolones and Fluroquinolones</vt:lpstr>
      <vt:lpstr>INTRODUTION</vt:lpstr>
      <vt:lpstr>Classification</vt:lpstr>
      <vt:lpstr> </vt:lpstr>
      <vt:lpstr>The second-generation quinolones have increased gram-negative activity ,as well as some gram-positive pathogen coverage. - Compared with first-generation drugs, these agents have broader clinical urinary tract infection and pyelonephritis, sexually transmitted diseases, selected pneumonias and skin infection.  -Ciprofloxacin and ofloxacin are the most widely used because of their availability in oral and intravenous formulations.  </vt:lpstr>
      <vt:lpstr>Newer Quinolones </vt:lpstr>
      <vt:lpstr>PowerPoint Presentation</vt:lpstr>
      <vt:lpstr>Mechanism of action</vt:lpstr>
      <vt:lpstr>PowerPoint Presentation</vt:lpstr>
      <vt:lpstr>PowerPoint Presentation</vt:lpstr>
      <vt:lpstr>PowerPoint Presentation</vt:lpstr>
      <vt:lpstr>Resistance</vt:lpstr>
      <vt:lpstr>PowerPoint Presentation</vt:lpstr>
      <vt:lpstr>            Uses</vt:lpstr>
      <vt:lpstr>UTI Respiratory tract infection</vt:lpstr>
      <vt:lpstr>Adverse Effects</vt:lpstr>
      <vt:lpstr> INTERACTION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admin5</cp:lastModifiedBy>
  <cp:revision>98</cp:revision>
  <dcterms:created xsi:type="dcterms:W3CDTF">2016-02-21T17:08:20Z</dcterms:created>
  <dcterms:modified xsi:type="dcterms:W3CDTF">2021-01-30T10:40:32Z</dcterms:modified>
</cp:coreProperties>
</file>